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notesMasterIdLst>
    <p:notesMasterId r:id="rId17"/>
  </p:notesMasterIdLst>
  <p:sldIdLst>
    <p:sldId id="256" r:id="rId3"/>
    <p:sldId id="257" r:id="rId4"/>
    <p:sldId id="258" r:id="rId5"/>
    <p:sldId id="259" r:id="rId6"/>
    <p:sldId id="260" r:id="rId7"/>
    <p:sldId id="263" r:id="rId8"/>
    <p:sldId id="268" r:id="rId9"/>
    <p:sldId id="264" r:id="rId10"/>
    <p:sldId id="269" r:id="rId11"/>
    <p:sldId id="265" r:id="rId12"/>
    <p:sldId id="261" r:id="rId13"/>
    <p:sldId id="262" r:id="rId14"/>
    <p:sldId id="266" r:id="rId15"/>
    <p:sldId id="267" r:id="rId1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121670-B2E5-4F32-ACE1-A3F1C82A4468}" type="datetimeFigureOut">
              <a:rPr lang="cs-CZ" smtClean="0"/>
              <a:pPr/>
              <a:t>29.11.2012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CA4F1D-2452-41EF-BD54-ECEB0D306CB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83928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EE9CB8-6FF9-4C7E-B9B8-417D05FEF296}" type="datetimeFigureOut">
              <a:rPr lang="cs-CZ" smtClean="0"/>
              <a:pPr/>
              <a:t>29.11.2012</a:t>
            </a:fld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277082-4966-493C-AB4A-5F21219712E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EE9CB8-6FF9-4C7E-B9B8-417D05FEF296}" type="datetimeFigureOut">
              <a:rPr lang="cs-CZ" smtClean="0"/>
              <a:pPr/>
              <a:t>29.11.2012</a:t>
            </a:fld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277082-4966-493C-AB4A-5F21219712E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EE9CB8-6FF9-4C7E-B9B8-417D05FEF296}" type="datetimeFigureOut">
              <a:rPr lang="cs-CZ" smtClean="0"/>
              <a:pPr/>
              <a:t>29.11.2012</a:t>
            </a:fld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277082-4966-493C-AB4A-5F21219712E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835150" y="1600200"/>
            <a:ext cx="3349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337175" y="1600200"/>
            <a:ext cx="3349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EE9CB8-6FF9-4C7E-B9B8-417D05FEF296}" type="datetimeFigureOut">
              <a:rPr lang="cs-CZ" smtClean="0"/>
              <a:pPr/>
              <a:t>29.11.2012</a:t>
            </a:fld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277082-4966-493C-AB4A-5F21219712E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EE9CB8-6FF9-4C7E-B9B8-417D05FEF296}" type="datetimeFigureOut">
              <a:rPr lang="cs-CZ" smtClean="0"/>
              <a:pPr/>
              <a:t>29.11.2012</a:t>
            </a:fld>
            <a:endParaRPr 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277082-4966-493C-AB4A-5F21219712E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EE9CB8-6FF9-4C7E-B9B8-417D05FEF296}" type="datetimeFigureOut">
              <a:rPr lang="cs-CZ" smtClean="0"/>
              <a:pPr/>
              <a:t>29.11.2012</a:t>
            </a:fld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277082-4966-493C-AB4A-5F21219712E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EE9CB8-6FF9-4C7E-B9B8-417D05FEF296}" type="datetimeFigureOut">
              <a:rPr lang="cs-CZ" smtClean="0"/>
              <a:pPr/>
              <a:t>29.11.2012</a:t>
            </a:fld>
            <a:endParaRPr 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277082-4966-493C-AB4A-5F21219712E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EE9CB8-6FF9-4C7E-B9B8-417D05FEF296}" type="datetimeFigureOut">
              <a:rPr lang="cs-CZ" smtClean="0"/>
              <a:pPr/>
              <a:t>29.11.2012</a:t>
            </a:fld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277082-4966-493C-AB4A-5F21219712E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cs-CZ" noProof="0" smtClean="0"/>
              <a:t>Klepnutím na ikonu přidáte obrázek.</a:t>
            </a:r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EE9CB8-6FF9-4C7E-B9B8-417D05FEF296}" type="datetimeFigureOut">
              <a:rPr lang="cs-CZ" smtClean="0"/>
              <a:pPr/>
              <a:t>29.11.2012</a:t>
            </a:fld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277082-4966-493C-AB4A-5F21219712E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EE9CB8-6FF9-4C7E-B9B8-417D05FEF296}" type="datetimeFigureOut">
              <a:rPr lang="cs-CZ" smtClean="0"/>
              <a:pPr/>
              <a:t>29.11.2012</a:t>
            </a:fld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277082-4966-493C-AB4A-5F21219712E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973888" y="274638"/>
            <a:ext cx="1712912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835150" y="274638"/>
            <a:ext cx="4986338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EE9CB8-6FF9-4C7E-B9B8-417D05FEF296}" type="datetimeFigureOut">
              <a:rPr lang="cs-CZ" smtClean="0"/>
              <a:pPr/>
              <a:t>29.11.2012</a:t>
            </a:fld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277082-4966-493C-AB4A-5F21219712E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A0244C-C494-48C6-A3E0-29457646069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ECC6A7-3A4F-4BE0-8C5B-AF955E0DEDC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C11929-3074-4E14-AA89-EA1EC840C54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886A2-C4EC-4D2C-9E0D-ACE1A188B93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A5B976-E9AE-4DF7-A859-EACA93CEC66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0FFEA5-CE81-4A5E-B832-AF0B076C99B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A4AB79-9FDD-41F2-AA55-D2932F19F06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76866-7909-4A11-B37B-712CA8E80F1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cs-CZ" noProof="0" smtClean="0"/>
              <a:t>Klepnutím na ikonu přidáte obrázek.</a:t>
            </a:r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F99485-D898-469B-B513-E1A889B4895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EB0D56-9914-4841-A352-1A16D89CA32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2B0987-F23D-442E-98AC-0ADB771EF35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835150" y="274638"/>
            <a:ext cx="68516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835150" y="1600200"/>
            <a:ext cx="685165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fld id="{E0EE9CB8-6FF9-4C7E-B9B8-417D05FEF296}" type="datetimeFigureOut">
              <a:rPr lang="cs-CZ" smtClean="0"/>
              <a:pPr/>
              <a:t>29.11.2012</a:t>
            </a:fld>
            <a:endParaRPr lang="cs-CZ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endParaRPr lang="cs-CZ"/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fld id="{83277082-4966-493C-AB4A-5F21219712E1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404813"/>
            <a:ext cx="1700213" cy="465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Obrázek 7" descr="zkratka_loga (1).jp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346450" y="6165850"/>
            <a:ext cx="24511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672C2D0E-44CC-4C64-BB2F-368C0A47344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ppc@upol.cz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edutrain.cz" TargetMode="External"/><Relationship Id="rId2" Type="http://schemas.openxmlformats.org/officeDocument/2006/relationships/hyperlink" Target="mailto:marie.rakova@upol.cz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dirty="0"/>
              <a:t> </a:t>
            </a:r>
            <a:r>
              <a:rPr lang="cs-CZ" b="1" dirty="0" smtClean="0"/>
              <a:t>     PRAXE A STÁŽE</a:t>
            </a:r>
            <a:br>
              <a:rPr lang="cs-CZ" b="1" dirty="0" smtClean="0"/>
            </a:br>
            <a:endParaRPr lang="cs-CZ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endParaRPr lang="cs-CZ" dirty="0" smtClean="0"/>
          </a:p>
          <a:p>
            <a:r>
              <a:rPr lang="cs-CZ" dirty="0" smtClean="0"/>
              <a:t>Diana </a:t>
            </a:r>
            <a:r>
              <a:rPr lang="cs-CZ" dirty="0" err="1" smtClean="0"/>
              <a:t>Hověžáková</a:t>
            </a:r>
            <a:r>
              <a:rPr lang="cs-CZ" dirty="0" smtClean="0"/>
              <a:t> a Iva M. Tahová</a:t>
            </a:r>
          </a:p>
          <a:p>
            <a:r>
              <a:rPr lang="cs-CZ" dirty="0" smtClean="0"/>
              <a:t>Profesně poradenské centrum FF UP</a:t>
            </a:r>
            <a:endParaRPr lang="cs-CZ" dirty="0"/>
          </a:p>
          <a:p>
            <a:endParaRPr lang="cs-CZ" dirty="0" smtClean="0"/>
          </a:p>
          <a:p>
            <a:r>
              <a:rPr lang="cs-CZ" dirty="0" smtClean="0"/>
              <a:t>27.11.2012 </a:t>
            </a:r>
            <a:endParaRPr lang="cs-CZ" dirty="0"/>
          </a:p>
          <a:p>
            <a:endParaRPr lang="cs-CZ" dirty="0" smtClean="0"/>
          </a:p>
          <a:p>
            <a:endParaRPr lang="cs-CZ" dirty="0"/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5" name="Picture 2" descr="C:\Users\KSA\Documents\ROZVOJOVÝ PROJEKT\2012\2012\pp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30466" y="5289879"/>
            <a:ext cx="2613534" cy="1568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2769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Profesně poradenské centrum při FF UP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i="1" dirty="0" smtClean="0"/>
              <a:t>Od roku 2004</a:t>
            </a:r>
          </a:p>
          <a:p>
            <a:r>
              <a:rPr lang="cs-CZ" i="1" dirty="0" smtClean="0"/>
              <a:t>Kancelář na tř. Svobody 26 (budova </a:t>
            </a:r>
            <a:r>
              <a:rPr lang="cs-CZ" i="1" dirty="0" err="1" smtClean="0"/>
              <a:t>PřF</a:t>
            </a:r>
            <a:r>
              <a:rPr lang="cs-CZ" i="1" dirty="0" smtClean="0"/>
              <a:t>), dvorní přístavek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Kariérové poradenství</a:t>
            </a:r>
          </a:p>
          <a:p>
            <a:r>
              <a:rPr lang="cs-CZ" dirty="0" smtClean="0"/>
              <a:t>Profesní diagnostika</a:t>
            </a:r>
          </a:p>
          <a:p>
            <a:r>
              <a:rPr lang="cs-CZ" dirty="0" smtClean="0"/>
              <a:t>Kreditované odborné praxe</a:t>
            </a:r>
          </a:p>
          <a:p>
            <a:r>
              <a:rPr lang="cs-CZ" dirty="0" err="1" smtClean="0"/>
              <a:t>Mentoring</a:t>
            </a:r>
            <a:endParaRPr lang="cs-CZ" dirty="0" smtClean="0"/>
          </a:p>
          <a:p>
            <a:r>
              <a:rPr lang="cs-CZ" dirty="0" smtClean="0"/>
              <a:t>Práce na projektech</a:t>
            </a:r>
          </a:p>
          <a:p>
            <a:r>
              <a:rPr lang="cs-CZ" dirty="0" smtClean="0"/>
              <a:t>Knihovna odborné literatury k vypůjčení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54438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Než přijdete do Profesně poradenského centra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Zpracované CV</a:t>
            </a:r>
          </a:p>
          <a:p>
            <a:r>
              <a:rPr lang="cs-CZ" dirty="0" smtClean="0"/>
              <a:t>Motivační dopis</a:t>
            </a:r>
          </a:p>
          <a:p>
            <a:r>
              <a:rPr lang="cs-CZ" dirty="0" smtClean="0"/>
              <a:t>Mít představu o možný kariérních alternativách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Kontakt: </a:t>
            </a:r>
            <a:r>
              <a:rPr lang="cs-CZ" dirty="0" smtClean="0">
                <a:hlinkClick r:id="rId2"/>
              </a:rPr>
              <a:t>ppc@upol.cz</a:t>
            </a:r>
            <a:r>
              <a:rPr lang="cs-CZ" dirty="0" smtClean="0"/>
              <a:t>, tel. 585 633 250</a:t>
            </a:r>
          </a:p>
          <a:p>
            <a:r>
              <a:rPr lang="cs-CZ" dirty="0" smtClean="0"/>
              <a:t>Konzultační hodiny: úterý a čtvrtek 13-16:30 nebo po domluvě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15275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Osobní pohovor v PPC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cs-CZ" dirty="0" smtClean="0"/>
              <a:t>Poradenský </a:t>
            </a:r>
            <a:r>
              <a:rPr lang="cs-CZ" dirty="0" smtClean="0"/>
              <a:t>rozhovor (30 min.)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Zpracování kariérového akčního plánu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Profesní diagnostika (osobnostní testy): elektronicky či papírově (30 min.) s následným vyhodnocením (20 min.)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Možnost dalších konzultací osobně či emailem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67367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Stáže na UP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Odborné </a:t>
            </a:r>
            <a:r>
              <a:rPr lang="cs-CZ" dirty="0" smtClean="0"/>
              <a:t>stáže při katedrách</a:t>
            </a:r>
          </a:p>
          <a:p>
            <a:r>
              <a:rPr lang="cs-CZ" dirty="0" smtClean="0"/>
              <a:t>Prostřednictvím PPC a jeho kontaktů</a:t>
            </a:r>
          </a:p>
          <a:p>
            <a:r>
              <a:rPr lang="cs-CZ" dirty="0" smtClean="0"/>
              <a:t>Systemizované odborné praxe pro studenty FF UP </a:t>
            </a:r>
          </a:p>
          <a:p>
            <a:r>
              <a:rPr lang="cs-CZ" dirty="0" smtClean="0"/>
              <a:t>Erasmus pracovní stáže při studiu</a:t>
            </a:r>
          </a:p>
          <a:p>
            <a:r>
              <a:rPr lang="cs-CZ" dirty="0" smtClean="0"/>
              <a:t>Odborné stáže absolventů VŠ Leonardo da Vinci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417668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Systemizované odborné praxe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dirty="0" smtClean="0"/>
              <a:t>Realizovány pod Katedrou sociologie a andragogiky a Politologie a evropských studií FF UP</a:t>
            </a:r>
          </a:p>
          <a:p>
            <a:r>
              <a:rPr lang="cs-CZ" dirty="0" smtClean="0"/>
              <a:t>Cílem je podpora zaměstnanosti absolventů oborů</a:t>
            </a:r>
          </a:p>
          <a:p>
            <a:r>
              <a:rPr lang="cs-CZ" dirty="0" smtClean="0"/>
              <a:t>Poskytnutí praktických zkušeností a dalších schopností, které jsou na trhu práce identifikovány jako klíčové</a:t>
            </a:r>
          </a:p>
          <a:p>
            <a:r>
              <a:rPr lang="cs-CZ" dirty="0" smtClean="0"/>
              <a:t>Garantované praxe, stáže, case </a:t>
            </a:r>
            <a:r>
              <a:rPr lang="cs-CZ" dirty="0" err="1" smtClean="0"/>
              <a:t>studies</a:t>
            </a:r>
            <a:r>
              <a:rPr lang="cs-CZ" dirty="0" smtClean="0"/>
              <a:t>, diplomové práce, </a:t>
            </a:r>
            <a:r>
              <a:rPr lang="cs-CZ" dirty="0" err="1" smtClean="0"/>
              <a:t>teamwork</a:t>
            </a:r>
            <a:r>
              <a:rPr lang="cs-CZ" dirty="0"/>
              <a:t> </a:t>
            </a:r>
            <a:r>
              <a:rPr lang="cs-CZ" dirty="0" smtClean="0"/>
              <a:t>projekty – mezioborové, individuální projekty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2331130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Systemizované odborné praxe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dirty="0"/>
              <a:t>Workshopy zaměřené na řízení lidských zdrojů, plánování </a:t>
            </a:r>
            <a:r>
              <a:rPr lang="cs-CZ" dirty="0" smtClean="0"/>
              <a:t>kariéry, zlepšení orientace na trhu práce, soft </a:t>
            </a:r>
            <a:r>
              <a:rPr lang="cs-CZ" dirty="0" err="1" smtClean="0"/>
              <a:t>skills</a:t>
            </a:r>
            <a:endParaRPr lang="cs-CZ" dirty="0"/>
          </a:p>
          <a:p>
            <a:endParaRPr lang="cs-CZ" dirty="0" smtClean="0"/>
          </a:p>
          <a:p>
            <a:r>
              <a:rPr lang="cs-CZ" dirty="0" smtClean="0"/>
              <a:t>29.11.2012 Efektivní učení (Styly učení; strategie efektivního učení)</a:t>
            </a:r>
          </a:p>
          <a:p>
            <a:endParaRPr lang="cs-CZ" dirty="0" smtClean="0"/>
          </a:p>
          <a:p>
            <a:r>
              <a:rPr lang="cs-CZ" dirty="0" smtClean="0"/>
              <a:t>4.12.2012 Personální procesy v prostředí finančního poradenství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Nabídky praxí a workshopů: </a:t>
            </a:r>
            <a:r>
              <a:rPr lang="cs-CZ" u="sng" dirty="0" smtClean="0"/>
              <a:t>www.youngpower.cz</a:t>
            </a:r>
            <a:endParaRPr lang="cs-CZ" u="sng" dirty="0"/>
          </a:p>
        </p:txBody>
      </p:sp>
    </p:spTree>
    <p:extLst>
      <p:ext uri="{BB962C8B-B14F-4D97-AF65-F5344CB8AC3E}">
        <p14:creationId xmlns:p14="http://schemas.microsoft.com/office/powerpoint/2010/main" xmlns="" val="3807280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Program LEONARDO DA VINCI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1268760"/>
            <a:ext cx="8291264" cy="4857403"/>
          </a:xfrm>
        </p:spPr>
        <p:txBody>
          <a:bodyPr>
            <a:normAutofit fontScale="32500" lnSpcReduction="20000"/>
          </a:bodyPr>
          <a:lstStyle/>
          <a:p>
            <a:endParaRPr lang="cs-CZ" sz="7200" b="1" dirty="0" smtClean="0"/>
          </a:p>
          <a:p>
            <a:pPr lvl="2"/>
            <a:r>
              <a:rPr lang="cs-CZ" sz="6400" b="1" dirty="0" smtClean="0"/>
              <a:t>Odborné </a:t>
            </a:r>
            <a:r>
              <a:rPr lang="cs-CZ" sz="6400" b="1" dirty="0"/>
              <a:t>stáže absolventů VŠ Leonardo da Vinci </a:t>
            </a:r>
            <a:endParaRPr lang="cs-CZ" sz="6400" b="1" dirty="0" smtClean="0"/>
          </a:p>
          <a:p>
            <a:pPr lvl="2"/>
            <a:r>
              <a:rPr lang="cs-CZ" sz="6400" b="1" dirty="0" smtClean="0"/>
              <a:t>Podmínky </a:t>
            </a:r>
            <a:r>
              <a:rPr lang="cs-CZ" sz="6400" b="1" dirty="0"/>
              <a:t>účasti/požadavky na žadatele a odbornou stáž </a:t>
            </a:r>
            <a:r>
              <a:rPr lang="cs-CZ" sz="6400" b="1" dirty="0" smtClean="0"/>
              <a:t>:</a:t>
            </a:r>
            <a:endParaRPr lang="cs-CZ" sz="6400" dirty="0"/>
          </a:p>
          <a:p>
            <a:pPr lvl="2"/>
            <a:r>
              <a:rPr lang="cs-CZ" sz="6400" dirty="0" smtClean="0"/>
              <a:t>studium </a:t>
            </a:r>
            <a:r>
              <a:rPr lang="cs-CZ" sz="6400" dirty="0"/>
              <a:t>jste ukončil/a nejpozději před 1,5 rokem (rozhodující je datum uvedený na diplomu); </a:t>
            </a:r>
          </a:p>
          <a:p>
            <a:pPr lvl="2"/>
            <a:r>
              <a:rPr lang="cs-CZ" sz="6400" dirty="0" smtClean="0"/>
              <a:t>doposud </a:t>
            </a:r>
            <a:r>
              <a:rPr lang="cs-CZ" sz="6400" dirty="0"/>
              <a:t>jste neabsolvoval/a odbornou stáž v rámci programu Leonardo da Vinci, mobility osob na trhu práce (PLM); </a:t>
            </a:r>
          </a:p>
          <a:p>
            <a:pPr lvl="2"/>
            <a:r>
              <a:rPr lang="cs-CZ" sz="6400" dirty="0" smtClean="0"/>
              <a:t>odbornou </a:t>
            </a:r>
            <a:r>
              <a:rPr lang="cs-CZ" sz="6400" dirty="0"/>
              <a:t>stáž lze absolvovat pouze v těchto zemích: členské státy EU kromě ČR, členské státy ESVO, Turecko a Chorvatsko; </a:t>
            </a:r>
          </a:p>
        </p:txBody>
      </p:sp>
    </p:spTree>
    <p:extLst>
      <p:ext uri="{BB962C8B-B14F-4D97-AF65-F5344CB8AC3E}">
        <p14:creationId xmlns:p14="http://schemas.microsoft.com/office/powerpoint/2010/main" xmlns="" val="1270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Program LEONARDO DA VINCI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1268760"/>
            <a:ext cx="8291264" cy="4857403"/>
          </a:xfrm>
        </p:spPr>
        <p:txBody>
          <a:bodyPr>
            <a:normAutofit fontScale="40000" lnSpcReduction="20000"/>
          </a:bodyPr>
          <a:lstStyle/>
          <a:p>
            <a:pPr lvl="2"/>
            <a:endParaRPr lang="cs-CZ" sz="6000" dirty="0" smtClean="0"/>
          </a:p>
          <a:p>
            <a:pPr lvl="2"/>
            <a:r>
              <a:rPr lang="cs-CZ" sz="6000" dirty="0" smtClean="0"/>
              <a:t>odborná </a:t>
            </a:r>
            <a:r>
              <a:rPr lang="cs-CZ" sz="6000" dirty="0"/>
              <a:t>stáž musí být uskutečněna v podniku, školicím středisku, výzkumném centru či jiné organizaci (např. fakultní nemocnici); </a:t>
            </a:r>
          </a:p>
          <a:p>
            <a:pPr lvl="2"/>
            <a:r>
              <a:rPr lang="cs-CZ" sz="6000" dirty="0" smtClean="0"/>
              <a:t>odbornou </a:t>
            </a:r>
            <a:r>
              <a:rPr lang="cs-CZ" sz="6000" dirty="0"/>
              <a:t>stáž si hledáte sám/a či za asistence vysílající instituce EDUTRAIN, která disponuje kontakty na ověřené hostitelské organizace, aktuálními nabídkami stáží apod.; </a:t>
            </a:r>
          </a:p>
          <a:p>
            <a:pPr lvl="2"/>
            <a:r>
              <a:rPr lang="cs-CZ" sz="6000" dirty="0" smtClean="0"/>
              <a:t>délka </a:t>
            </a:r>
            <a:r>
              <a:rPr lang="cs-CZ" sz="6000" dirty="0"/>
              <a:t>trvání odborné stáže je </a:t>
            </a:r>
            <a:r>
              <a:rPr lang="cs-CZ" sz="6000" b="1" dirty="0"/>
              <a:t>minimálně 2 týdny </a:t>
            </a:r>
            <a:r>
              <a:rPr lang="cs-CZ" sz="6000" dirty="0"/>
              <a:t>a </a:t>
            </a:r>
            <a:r>
              <a:rPr lang="cs-CZ" sz="6000" b="1" dirty="0"/>
              <a:t>maximálně 26 týdnů</a:t>
            </a:r>
            <a:r>
              <a:rPr lang="cs-CZ" sz="6000" dirty="0"/>
              <a:t>; </a:t>
            </a:r>
          </a:p>
          <a:p>
            <a:pPr lvl="2"/>
            <a:r>
              <a:rPr lang="cs-CZ" sz="6000" dirty="0" smtClean="0"/>
              <a:t>odbornou stáž je třeba chápat jako doplněk Vašeho ukončeného VŠ studia! Musí vykazovat úzkou souvislost mezi ním, Vaší další profesní dráhou a pracovním programem stáže. </a:t>
            </a:r>
          </a:p>
          <a:p>
            <a:pPr lvl="2"/>
            <a:endParaRPr lang="cs-CZ" dirty="0" smtClean="0"/>
          </a:p>
          <a:p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xmlns="" val="1270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Program LEONARDO DA VINCI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cs-CZ" dirty="0" smtClean="0"/>
              <a:t>Granty budou přidělovány zpravidla do výše tříměsíčního stipendia (maximální sazba 700 EUR/měsíc), smlouvy ke stážím lze ale uzavírat až na uvedených 26 týdnů. Vedle grantu Leonardo da Vinci Vám může být poskytnuta také odměna ze strany hostitelské organizace. </a:t>
            </a:r>
          </a:p>
          <a:p>
            <a:r>
              <a:rPr lang="cs-CZ" dirty="0" smtClean="0"/>
              <a:t>Nejbližší uzávěrky pro překládání žádostí o grant: </a:t>
            </a:r>
            <a:r>
              <a:rPr lang="cs-CZ" b="1" dirty="0" smtClean="0"/>
              <a:t>31/12/2012, 31/03/2013. </a:t>
            </a:r>
            <a:endParaRPr lang="cs-CZ" dirty="0" smtClean="0"/>
          </a:p>
          <a:p>
            <a:r>
              <a:rPr lang="cs-CZ" b="1" u="sng" dirty="0" smtClean="0"/>
              <a:t>Aktuální nabídky stáží: </a:t>
            </a:r>
            <a:endParaRPr lang="cs-CZ" u="sng" dirty="0" smtClean="0"/>
          </a:p>
          <a:p>
            <a:r>
              <a:rPr lang="cs-CZ" b="1" dirty="0" smtClean="0"/>
              <a:t>Best Western </a:t>
            </a:r>
            <a:r>
              <a:rPr lang="cs-CZ" b="1" dirty="0" err="1" smtClean="0"/>
              <a:t>Hotelreservierungs</a:t>
            </a:r>
            <a:r>
              <a:rPr lang="cs-CZ" b="1" dirty="0" smtClean="0"/>
              <a:t> (Rakousko) </a:t>
            </a:r>
            <a:endParaRPr lang="cs-CZ" dirty="0" smtClean="0"/>
          </a:p>
          <a:p>
            <a:r>
              <a:rPr lang="en-US" b="1" dirty="0" smtClean="0"/>
              <a:t>University of Birmingham/School of Cancer Sciences (</a:t>
            </a:r>
            <a:r>
              <a:rPr lang="en-US" b="1" dirty="0" err="1" smtClean="0"/>
              <a:t>Velká</a:t>
            </a:r>
            <a:r>
              <a:rPr lang="en-US" b="1" dirty="0" smtClean="0"/>
              <a:t> </a:t>
            </a:r>
            <a:r>
              <a:rPr lang="en-US" b="1" dirty="0" err="1" smtClean="0"/>
              <a:t>Británie</a:t>
            </a:r>
            <a:r>
              <a:rPr lang="en-US" b="1" dirty="0" smtClean="0"/>
              <a:t>) </a:t>
            </a:r>
            <a:endParaRPr lang="en-US" dirty="0" smtClean="0"/>
          </a:p>
          <a:p>
            <a:r>
              <a:rPr lang="en-US" b="1" dirty="0" err="1" smtClean="0"/>
              <a:t>Università</a:t>
            </a:r>
            <a:r>
              <a:rPr lang="en-US" b="1" dirty="0" smtClean="0"/>
              <a:t> di Verona/Biotechnology Department, Laboratory of Genetic Biotechnologies (</a:t>
            </a:r>
            <a:r>
              <a:rPr lang="en-US" b="1" dirty="0" err="1" smtClean="0"/>
              <a:t>Itálie</a:t>
            </a:r>
            <a:r>
              <a:rPr lang="en-US" b="1" dirty="0" smtClean="0"/>
              <a:t>) </a:t>
            </a:r>
            <a:endParaRPr lang="en-US" dirty="0" smtClean="0"/>
          </a:p>
          <a:p>
            <a:r>
              <a:rPr lang="en-US" b="1" dirty="0" smtClean="0"/>
              <a:t>Austrian Institute of Technology GmbH (</a:t>
            </a:r>
            <a:r>
              <a:rPr lang="en-US" b="1" dirty="0" err="1" smtClean="0"/>
              <a:t>Rakousko</a:t>
            </a:r>
            <a:r>
              <a:rPr lang="en-US" b="1" dirty="0" smtClean="0"/>
              <a:t>) </a:t>
            </a:r>
            <a:endParaRPr lang="en-US" dirty="0" smtClean="0"/>
          </a:p>
          <a:p>
            <a:r>
              <a:rPr lang="cs-CZ" b="1" dirty="0" err="1" smtClean="0"/>
              <a:t>Exil.arte</a:t>
            </a:r>
            <a:r>
              <a:rPr lang="cs-CZ" b="1" dirty="0" smtClean="0"/>
              <a:t> (Rakousko) … a další</a:t>
            </a:r>
          </a:p>
          <a:p>
            <a:pPr marL="0" indent="0">
              <a:buNone/>
            </a:pPr>
            <a:r>
              <a:rPr lang="cs-CZ" b="1" dirty="0" smtClean="0"/>
              <a:t> </a:t>
            </a:r>
          </a:p>
          <a:p>
            <a:r>
              <a:rPr lang="cs-CZ" b="1" dirty="0" smtClean="0"/>
              <a:t>KONTAKT: </a:t>
            </a:r>
            <a:r>
              <a:rPr lang="cs-CZ" b="1" dirty="0" smtClean="0">
                <a:hlinkClick r:id="rId2"/>
              </a:rPr>
              <a:t>marie.rakova@upol.cz</a:t>
            </a:r>
            <a:r>
              <a:rPr lang="cs-CZ" b="1" dirty="0" smtClean="0"/>
              <a:t> nebo </a:t>
            </a:r>
            <a:r>
              <a:rPr lang="cs-CZ" b="1" dirty="0" smtClean="0">
                <a:hlinkClick r:id="rId3"/>
              </a:rPr>
              <a:t>info@edutrain.cz</a:t>
            </a:r>
            <a:r>
              <a:rPr lang="cs-CZ" b="1" dirty="0" smtClean="0"/>
              <a:t>. </a:t>
            </a:r>
            <a:endParaRPr lang="cs-CZ" i="1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72564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Typy stáží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 smtClean="0"/>
          </a:p>
          <a:p>
            <a:r>
              <a:rPr lang="cs-CZ" dirty="0" smtClean="0"/>
              <a:t>Krátkodobé a dlouhodobé praxe</a:t>
            </a:r>
          </a:p>
          <a:p>
            <a:r>
              <a:rPr lang="cs-CZ" dirty="0" smtClean="0"/>
              <a:t>Stáže (placené)</a:t>
            </a:r>
          </a:p>
          <a:p>
            <a:r>
              <a:rPr lang="cs-CZ" dirty="0" smtClean="0"/>
              <a:t>Case </a:t>
            </a:r>
            <a:r>
              <a:rPr lang="cs-CZ" dirty="0" err="1" smtClean="0"/>
              <a:t>studies</a:t>
            </a:r>
            <a:endParaRPr lang="cs-CZ" dirty="0" smtClean="0"/>
          </a:p>
          <a:p>
            <a:r>
              <a:rPr lang="cs-CZ" dirty="0" smtClean="0"/>
              <a:t>Zpracování diplomových prací</a:t>
            </a:r>
          </a:p>
          <a:p>
            <a:r>
              <a:rPr lang="cs-CZ" dirty="0" err="1" smtClean="0"/>
              <a:t>Trainee</a:t>
            </a:r>
            <a:r>
              <a:rPr lang="cs-CZ" dirty="0" smtClean="0"/>
              <a:t> programy (obvykle pro absolventy)</a:t>
            </a:r>
          </a:p>
        </p:txBody>
      </p:sp>
    </p:spTree>
    <p:extLst>
      <p:ext uri="{BB962C8B-B14F-4D97-AF65-F5344CB8AC3E}">
        <p14:creationId xmlns:p14="http://schemas.microsoft.com/office/powerpoint/2010/main" xmlns="" val="385728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Trainee</a:t>
            </a:r>
            <a:r>
              <a:rPr lang="cs-CZ" dirty="0" smtClean="0"/>
              <a:t> programy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dirty="0" smtClean="0"/>
              <a:t>Pracovní poměr – vyplácena mzda</a:t>
            </a:r>
          </a:p>
          <a:p>
            <a:r>
              <a:rPr lang="cs-CZ" dirty="0" smtClean="0"/>
              <a:t>Pro absolventy VŠ do 1 nebo 2 let od ukončení studia</a:t>
            </a:r>
          </a:p>
          <a:p>
            <a:r>
              <a:rPr lang="cs-CZ" dirty="0" smtClean="0"/>
              <a:t>Délka: většinou 1 rok</a:t>
            </a:r>
          </a:p>
          <a:p>
            <a:r>
              <a:rPr lang="cs-CZ" dirty="0" smtClean="0"/>
              <a:t>Na základě výběrového řízení</a:t>
            </a:r>
          </a:p>
          <a:p>
            <a:r>
              <a:rPr lang="cs-CZ" dirty="0" err="1" smtClean="0"/>
              <a:t>Trainee</a:t>
            </a:r>
            <a:r>
              <a:rPr lang="cs-CZ" dirty="0" smtClean="0"/>
              <a:t> prochází různě zaměřenými pracovními skupinami uvnitř firmy</a:t>
            </a:r>
          </a:p>
          <a:p>
            <a:r>
              <a:rPr lang="cs-CZ" dirty="0" smtClean="0"/>
              <a:t>Možnost získat stálý pracovní poměr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84278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Trainee</a:t>
            </a:r>
            <a:r>
              <a:rPr lang="cs-CZ" dirty="0" smtClean="0"/>
              <a:t> programy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556792"/>
            <a:ext cx="8503920" cy="4572000"/>
          </a:xfrm>
        </p:spPr>
        <p:txBody>
          <a:bodyPr/>
          <a:lstStyle/>
          <a:p>
            <a:pPr marL="0" indent="0" algn="ctr">
              <a:buNone/>
            </a:pPr>
            <a:r>
              <a:rPr lang="cs-CZ" u="sng" dirty="0" smtClean="0"/>
              <a:t>AKTUÁLNÍ NABÍDKY:</a:t>
            </a:r>
          </a:p>
          <a:p>
            <a:pPr marL="0" indent="0">
              <a:buNone/>
            </a:pPr>
            <a:endParaRPr lang="cs-CZ" dirty="0" smtClean="0"/>
          </a:p>
          <a:p>
            <a:pPr lvl="2"/>
            <a:r>
              <a:rPr lang="cs-CZ" dirty="0" smtClean="0"/>
              <a:t>Česká pojišťovna – 1 rok</a:t>
            </a:r>
          </a:p>
          <a:p>
            <a:pPr lvl="2"/>
            <a:r>
              <a:rPr lang="cs-CZ" dirty="0" err="1" smtClean="0"/>
              <a:t>Ernst</a:t>
            </a:r>
            <a:r>
              <a:rPr lang="cs-CZ" dirty="0" smtClean="0"/>
              <a:t>&amp;</a:t>
            </a:r>
            <a:r>
              <a:rPr lang="cs-CZ" dirty="0" err="1" smtClean="0"/>
              <a:t>Young</a:t>
            </a:r>
            <a:r>
              <a:rPr lang="cs-CZ" dirty="0" smtClean="0"/>
              <a:t> </a:t>
            </a:r>
            <a:endParaRPr lang="cs-CZ" dirty="0"/>
          </a:p>
          <a:p>
            <a:pPr lvl="2"/>
            <a:r>
              <a:rPr lang="cs-CZ" dirty="0" smtClean="0"/>
              <a:t>Nestlé – 2 roky</a:t>
            </a:r>
          </a:p>
          <a:p>
            <a:pPr lvl="2"/>
            <a:r>
              <a:rPr lang="cs-CZ" dirty="0" smtClean="0"/>
              <a:t>Tesco – 1 rok</a:t>
            </a:r>
          </a:p>
          <a:p>
            <a:pPr lvl="2"/>
            <a:r>
              <a:rPr lang="cs-CZ" dirty="0" err="1" smtClean="0"/>
              <a:t>Unilever</a:t>
            </a:r>
            <a:r>
              <a:rPr lang="cs-CZ" dirty="0" smtClean="0"/>
              <a:t> – 9-12 měsíců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03879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DĚKUJEME ZA POZORNOST</a:t>
            </a:r>
            <a:endParaRPr lang="cs-CZ" dirty="0"/>
          </a:p>
        </p:txBody>
      </p:sp>
      <p:sp>
        <p:nvSpPr>
          <p:cNvPr id="2" name="Podnadpis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endParaRPr lang="cs-CZ" dirty="0" smtClean="0"/>
          </a:p>
          <a:p>
            <a:r>
              <a:rPr lang="cs-CZ" sz="2400" dirty="0" smtClean="0"/>
              <a:t>KONTAKT:</a:t>
            </a:r>
          </a:p>
          <a:p>
            <a:endParaRPr lang="cs-CZ" dirty="0" smtClean="0"/>
          </a:p>
          <a:p>
            <a:r>
              <a:rPr lang="cs-CZ" dirty="0" smtClean="0"/>
              <a:t>PPC@UPOL.CZ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638315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Šablona prezentace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Vlastní návrh">
  <a:themeElements>
    <a:clrScheme name="Vlastn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lastní návr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lastn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astn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astn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astn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astn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astn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1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FF9933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E78A2D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astní návrh 14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FF66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E75C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Šablona prezentace</Template>
  <TotalTime>162</TotalTime>
  <Words>632</Words>
  <Application>Microsoft Office PowerPoint</Application>
  <PresentationFormat>Předvádění na obrazovce (4:3)</PresentationFormat>
  <Paragraphs>100</Paragraphs>
  <Slides>14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2</vt:i4>
      </vt:variant>
      <vt:variant>
        <vt:lpstr>Nadpisy snímků</vt:lpstr>
      </vt:variant>
      <vt:variant>
        <vt:i4>14</vt:i4>
      </vt:variant>
    </vt:vector>
  </HeadingPairs>
  <TitlesOfParts>
    <vt:vector size="16" baseType="lpstr">
      <vt:lpstr>Šablona prezentace</vt:lpstr>
      <vt:lpstr>Vlastní návrh</vt:lpstr>
      <vt:lpstr>      PRAXE A STÁŽE </vt:lpstr>
      <vt:lpstr>Profesně poradenské centrum při FF UP</vt:lpstr>
      <vt:lpstr>Než přijdete do Profesně poradenského centra</vt:lpstr>
      <vt:lpstr>Osobní pohovor v PPC</vt:lpstr>
      <vt:lpstr>Stáže na UP</vt:lpstr>
      <vt:lpstr>Systemizované odborné praxe</vt:lpstr>
      <vt:lpstr>Systemizované odborné praxe</vt:lpstr>
      <vt:lpstr>Program LEONARDO DA VINCI</vt:lpstr>
      <vt:lpstr>Program LEONARDO DA VINCI</vt:lpstr>
      <vt:lpstr>Program LEONARDO DA VINCI</vt:lpstr>
      <vt:lpstr>Typy stáží</vt:lpstr>
      <vt:lpstr>Trainee programy</vt:lpstr>
      <vt:lpstr>Trainee programy</vt:lpstr>
      <vt:lpstr>DĚKUJEME ZA POZORNOST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KSA</dc:creator>
  <cp:lastModifiedBy>DH</cp:lastModifiedBy>
  <cp:revision>15</cp:revision>
  <dcterms:created xsi:type="dcterms:W3CDTF">2012-11-27T08:47:03Z</dcterms:created>
  <dcterms:modified xsi:type="dcterms:W3CDTF">2012-11-29T13:20:31Z</dcterms:modified>
</cp:coreProperties>
</file>